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3" r:id="rId3"/>
    <p:sldId id="285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61" r:id="rId13"/>
    <p:sldId id="270" r:id="rId14"/>
    <p:sldId id="282" r:id="rId15"/>
    <p:sldId id="283" r:id="rId16"/>
    <p:sldId id="284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2112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27356A-65DB-46E6-AC07-74FD3251BCF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6D9732A-CF5D-41D3-9173-474E5B5A04FD}">
      <dgm:prSet phldrT="[Текст]"/>
      <dgm:spPr/>
      <dgm:t>
        <a:bodyPr/>
        <a:lstStyle/>
        <a:p>
          <a:r>
            <a:rPr lang="ru-RU" dirty="0"/>
            <a:t>11 февраля 2020 года ВОЗ  присвоила официальное название новой </a:t>
          </a:r>
          <a:r>
            <a:rPr lang="ru-RU" dirty="0" err="1"/>
            <a:t>коронавирусной</a:t>
          </a:r>
          <a:r>
            <a:rPr lang="ru-RU" dirty="0"/>
            <a:t> инфекции</a:t>
          </a:r>
          <a:r>
            <a:rPr lang="en-US" dirty="0"/>
            <a:t> COVID-19 (Coronavirus </a:t>
          </a:r>
          <a:r>
            <a:rPr lang="en-US" dirty="0" err="1"/>
            <a:t>diseaes</a:t>
          </a:r>
          <a:r>
            <a:rPr lang="en-US" dirty="0"/>
            <a:t> 2019)</a:t>
          </a:r>
          <a:endParaRPr lang="ru-RU" dirty="0"/>
        </a:p>
      </dgm:t>
    </dgm:pt>
    <dgm:pt modelId="{4FE75CF0-1F9D-4418-BBBF-9B9E7CFE22F2}" type="parTrans" cxnId="{0FEB6E0F-D7A9-4C19-8F5A-B2B2439C8D81}">
      <dgm:prSet/>
      <dgm:spPr/>
      <dgm:t>
        <a:bodyPr/>
        <a:lstStyle/>
        <a:p>
          <a:endParaRPr lang="ru-RU"/>
        </a:p>
      </dgm:t>
    </dgm:pt>
    <dgm:pt modelId="{AF5CF360-C3EC-4018-8079-BB7D6CB15F50}" type="sibTrans" cxnId="{0FEB6E0F-D7A9-4C19-8F5A-B2B2439C8D81}">
      <dgm:prSet/>
      <dgm:spPr/>
      <dgm:t>
        <a:bodyPr/>
        <a:lstStyle/>
        <a:p>
          <a:endParaRPr lang="ru-RU"/>
        </a:p>
      </dgm:t>
    </dgm:pt>
    <dgm:pt modelId="{3E554F2C-5672-413D-A3D8-DC0AF3FAC7DB}">
      <dgm:prSet phldrT="[Текст]"/>
      <dgm:spPr/>
      <dgm:t>
        <a:bodyPr/>
        <a:lstStyle/>
        <a:p>
          <a:r>
            <a:rPr lang="en-US" dirty="0"/>
            <a:t>11 </a:t>
          </a:r>
          <a:r>
            <a:rPr lang="ru-RU" dirty="0"/>
            <a:t>февраля Международный комитет по таксономии вирусов присвоил официальное название возбудителю инфекции – SARS-CoV-2</a:t>
          </a:r>
        </a:p>
      </dgm:t>
    </dgm:pt>
    <dgm:pt modelId="{DCCD6DF6-7EA8-4A86-BA03-6E3ACA545A65}" type="parTrans" cxnId="{C16218E5-1D79-484F-8842-EED890281F76}">
      <dgm:prSet/>
      <dgm:spPr/>
      <dgm:t>
        <a:bodyPr/>
        <a:lstStyle/>
        <a:p>
          <a:endParaRPr lang="ru-RU"/>
        </a:p>
      </dgm:t>
    </dgm:pt>
    <dgm:pt modelId="{AE941DDA-EE9E-4343-AD15-3FB7E4FD28D4}" type="sibTrans" cxnId="{C16218E5-1D79-484F-8842-EED890281F76}">
      <dgm:prSet/>
      <dgm:spPr/>
      <dgm:t>
        <a:bodyPr/>
        <a:lstStyle/>
        <a:p>
          <a:endParaRPr lang="ru-RU"/>
        </a:p>
      </dgm:t>
    </dgm:pt>
    <dgm:pt modelId="{E2C6C0F8-20FF-44C5-8B27-FF7EC0A26FA5}" type="pres">
      <dgm:prSet presAssocID="{BA27356A-65DB-46E6-AC07-74FD3251BCF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B0D643-4AEE-41FC-9A8A-26521593A4AE}" type="pres">
      <dgm:prSet presAssocID="{36D9732A-CF5D-41D3-9173-474E5B5A04F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F9CD58-DA80-49E3-AA99-BD66725D39A1}" type="pres">
      <dgm:prSet presAssocID="{AF5CF360-C3EC-4018-8079-BB7D6CB15F50}" presName="spacer" presStyleCnt="0"/>
      <dgm:spPr/>
    </dgm:pt>
    <dgm:pt modelId="{6354B8DE-65F5-4268-885C-2A62C5EBDEE6}" type="pres">
      <dgm:prSet presAssocID="{3E554F2C-5672-413D-A3D8-DC0AF3FAC7D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6218E5-1D79-484F-8842-EED890281F76}" srcId="{BA27356A-65DB-46E6-AC07-74FD3251BCFF}" destId="{3E554F2C-5672-413D-A3D8-DC0AF3FAC7DB}" srcOrd="1" destOrd="0" parTransId="{DCCD6DF6-7EA8-4A86-BA03-6E3ACA545A65}" sibTransId="{AE941DDA-EE9E-4343-AD15-3FB7E4FD28D4}"/>
    <dgm:cxn modelId="{5BAE059E-3C8D-42B9-8945-17559BB5FF33}" type="presOf" srcId="{3E554F2C-5672-413D-A3D8-DC0AF3FAC7DB}" destId="{6354B8DE-65F5-4268-885C-2A62C5EBDEE6}" srcOrd="0" destOrd="0" presId="urn:microsoft.com/office/officeart/2005/8/layout/vList2"/>
    <dgm:cxn modelId="{0FEB6E0F-D7A9-4C19-8F5A-B2B2439C8D81}" srcId="{BA27356A-65DB-46E6-AC07-74FD3251BCFF}" destId="{36D9732A-CF5D-41D3-9173-474E5B5A04FD}" srcOrd="0" destOrd="0" parTransId="{4FE75CF0-1F9D-4418-BBBF-9B9E7CFE22F2}" sibTransId="{AF5CF360-C3EC-4018-8079-BB7D6CB15F50}"/>
    <dgm:cxn modelId="{68082683-1871-4E81-9724-2DF04A7E5296}" type="presOf" srcId="{BA27356A-65DB-46E6-AC07-74FD3251BCFF}" destId="{E2C6C0F8-20FF-44C5-8B27-FF7EC0A26FA5}" srcOrd="0" destOrd="0" presId="urn:microsoft.com/office/officeart/2005/8/layout/vList2"/>
    <dgm:cxn modelId="{7DF6B1B3-B914-4DE8-BCAD-69ED08004410}" type="presOf" srcId="{36D9732A-CF5D-41D3-9173-474E5B5A04FD}" destId="{10B0D643-4AEE-41FC-9A8A-26521593A4AE}" srcOrd="0" destOrd="0" presId="urn:microsoft.com/office/officeart/2005/8/layout/vList2"/>
    <dgm:cxn modelId="{B2B1B156-F46B-4D52-B342-A54E48B69C45}" type="presParOf" srcId="{E2C6C0F8-20FF-44C5-8B27-FF7EC0A26FA5}" destId="{10B0D643-4AEE-41FC-9A8A-26521593A4AE}" srcOrd="0" destOrd="0" presId="urn:microsoft.com/office/officeart/2005/8/layout/vList2"/>
    <dgm:cxn modelId="{158AC33D-6888-4380-9845-DBBE5ACD486C}" type="presParOf" srcId="{E2C6C0F8-20FF-44C5-8B27-FF7EC0A26FA5}" destId="{87F9CD58-DA80-49E3-AA99-BD66725D39A1}" srcOrd="1" destOrd="0" presId="urn:microsoft.com/office/officeart/2005/8/layout/vList2"/>
    <dgm:cxn modelId="{7FFF6141-39B9-49C6-AC1E-3524610AD511}" type="presParOf" srcId="{E2C6C0F8-20FF-44C5-8B27-FF7EC0A26FA5}" destId="{6354B8DE-65F5-4268-885C-2A62C5EBDEE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C348E8-0E8D-496A-B288-8B025C01F2B8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3041553-4B73-485D-996D-0E6B564FF5BB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До 2002 года коронавирусы рассматривались в качестве агентов, вызывающих нетяжелые заболевания верхних дыхательных путей (с крайне редкими летальными исходами).</a:t>
          </a:r>
          <a:endParaRPr lang="ru-RU" dirty="0"/>
        </a:p>
      </dgm:t>
    </dgm:pt>
    <dgm:pt modelId="{6DE86AAF-3A1D-4FFE-A459-3D5E1C5F448D}" type="parTrans" cxnId="{4C394F64-9881-4166-AE36-8FC916B17CD8}">
      <dgm:prSet/>
      <dgm:spPr/>
      <dgm:t>
        <a:bodyPr/>
        <a:lstStyle/>
        <a:p>
          <a:endParaRPr lang="ru-RU"/>
        </a:p>
      </dgm:t>
    </dgm:pt>
    <dgm:pt modelId="{BD508BD4-0A44-4F39-96FA-15133FB92661}" type="sibTrans" cxnId="{4C394F64-9881-4166-AE36-8FC916B17CD8}">
      <dgm:prSet/>
      <dgm:spPr/>
      <dgm:t>
        <a:bodyPr/>
        <a:lstStyle/>
        <a:p>
          <a:endParaRPr lang="ru-RU"/>
        </a:p>
      </dgm:t>
    </dgm:pt>
    <dgm:pt modelId="{8C195F06-7B50-4ED6-9F6E-CCC2804B58FC}">
      <dgm:prSet phldrT="[Текст]"/>
      <dgm:spPr/>
      <dgm:t>
        <a:bodyPr/>
        <a:lstStyle/>
        <a:p>
          <a:r>
            <a:rPr lang="ru-RU" dirty="0"/>
            <a:t>В 2012 году мир столкнулся с новым коронавирусом MERS (MERS- </a:t>
          </a:r>
          <a:r>
            <a:rPr lang="ru-RU" dirty="0" err="1"/>
            <a:t>CoV</a:t>
          </a:r>
          <a:r>
            <a:rPr lang="ru-RU" dirty="0"/>
            <a:t>), возбудителем ближневосточного респираторного синдрома. С 2012 по 31 января 2020 г. зарегистрировано 2519 случаев </a:t>
          </a:r>
          <a:r>
            <a:rPr lang="ru-RU" dirty="0" err="1"/>
            <a:t>коронавирусной</a:t>
          </a:r>
          <a:r>
            <a:rPr lang="ru-RU" dirty="0"/>
            <a:t> инфекции, вызванной вирусом MERS-</a:t>
          </a:r>
          <a:r>
            <a:rPr lang="ru-RU" dirty="0" err="1"/>
            <a:t>CoV</a:t>
          </a:r>
          <a:r>
            <a:rPr lang="ru-RU" dirty="0"/>
            <a:t>, из которых 866 закончились летальным исходом.</a:t>
          </a:r>
        </a:p>
      </dgm:t>
    </dgm:pt>
    <dgm:pt modelId="{68851781-C761-4B9D-A8BA-B40B909C8FB8}" type="parTrans" cxnId="{80C7C9A2-515B-426B-BC20-BAD97E886AFB}">
      <dgm:prSet/>
      <dgm:spPr/>
      <dgm:t>
        <a:bodyPr/>
        <a:lstStyle/>
        <a:p>
          <a:endParaRPr lang="ru-RU"/>
        </a:p>
      </dgm:t>
    </dgm:pt>
    <dgm:pt modelId="{751B29E4-2E9E-4024-9838-CBFE9891F983}" type="sibTrans" cxnId="{80C7C9A2-515B-426B-BC20-BAD97E886AFB}">
      <dgm:prSet/>
      <dgm:spPr/>
      <dgm:t>
        <a:bodyPr/>
        <a:lstStyle/>
        <a:p>
          <a:endParaRPr lang="ru-RU"/>
        </a:p>
      </dgm:t>
    </dgm:pt>
    <dgm:pt modelId="{C31601EF-D016-43D8-BCB7-8AA860478684}">
      <dgm:prSet/>
      <dgm:spPr/>
      <dgm:t>
        <a:bodyPr/>
        <a:lstStyle/>
        <a:p>
          <a:r>
            <a:rPr lang="ru-RU" dirty="0"/>
            <a:t>В конце 2002 года появился коронавирус (SARS-</a:t>
          </a:r>
          <a:r>
            <a:rPr lang="ru-RU" dirty="0" err="1"/>
            <a:t>CoV</a:t>
          </a:r>
          <a:r>
            <a:rPr lang="ru-RU" dirty="0"/>
            <a:t>), возбудитель атипичной пневмонии, который вызывал ТОРС у людей. Всего за период эпидемии в 37 странах по миру зарегистрировано более 8000 случаев, из них 774 со смертельным исходом. С 2004 года новых случаев атипичной пневмонии, вызванной </a:t>
          </a:r>
          <a:r>
            <a:rPr lang="ru-RU" dirty="0" err="1"/>
            <a:t>SARSCoV</a:t>
          </a:r>
          <a:r>
            <a:rPr lang="ru-RU" dirty="0"/>
            <a:t>, не зарегистрировано.</a:t>
          </a:r>
        </a:p>
      </dgm:t>
    </dgm:pt>
    <dgm:pt modelId="{0EFCFE74-66CF-44DE-BF88-2A0EEE348CDA}" type="parTrans" cxnId="{F27BD44F-851F-468C-A991-80159FB0F9D1}">
      <dgm:prSet/>
      <dgm:spPr/>
      <dgm:t>
        <a:bodyPr/>
        <a:lstStyle/>
        <a:p>
          <a:endParaRPr lang="ru-RU"/>
        </a:p>
      </dgm:t>
    </dgm:pt>
    <dgm:pt modelId="{AD5DF700-B0B4-43E6-BA32-84AE70DF5D02}" type="sibTrans" cxnId="{F27BD44F-851F-468C-A991-80159FB0F9D1}">
      <dgm:prSet/>
      <dgm:spPr/>
      <dgm:t>
        <a:bodyPr/>
        <a:lstStyle/>
        <a:p>
          <a:endParaRPr lang="ru-RU"/>
        </a:p>
      </dgm:t>
    </dgm:pt>
    <dgm:pt modelId="{35F2890A-900D-4AA0-B7A1-88438A8FA085}" type="pres">
      <dgm:prSet presAssocID="{CDC348E8-0E8D-496A-B288-8B025C01F2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5521EB-D75C-4055-AB2D-7E83DCF089E3}" type="pres">
      <dgm:prSet presAssocID="{83041553-4B73-485D-996D-0E6B564FF5B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D7831C-5B91-40C4-90B2-B343985D86E4}" type="pres">
      <dgm:prSet presAssocID="{BD508BD4-0A44-4F39-96FA-15133FB92661}" presName="spacer" presStyleCnt="0"/>
      <dgm:spPr/>
    </dgm:pt>
    <dgm:pt modelId="{E5120456-D9D9-4755-81BB-D946ABE898D8}" type="pres">
      <dgm:prSet presAssocID="{C31601EF-D016-43D8-BCB7-8AA86047868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F011C2-BEC0-4F5A-A8C5-363866227EE6}" type="pres">
      <dgm:prSet presAssocID="{AD5DF700-B0B4-43E6-BA32-84AE70DF5D02}" presName="spacer" presStyleCnt="0"/>
      <dgm:spPr/>
    </dgm:pt>
    <dgm:pt modelId="{CE0B87D8-1641-4183-AFCE-F3DDEFD5B820}" type="pres">
      <dgm:prSet presAssocID="{8C195F06-7B50-4ED6-9F6E-CCC2804B58F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7BD44F-851F-468C-A991-80159FB0F9D1}" srcId="{CDC348E8-0E8D-496A-B288-8B025C01F2B8}" destId="{C31601EF-D016-43D8-BCB7-8AA860478684}" srcOrd="1" destOrd="0" parTransId="{0EFCFE74-66CF-44DE-BF88-2A0EEE348CDA}" sibTransId="{AD5DF700-B0B4-43E6-BA32-84AE70DF5D02}"/>
    <dgm:cxn modelId="{80C7C9A2-515B-426B-BC20-BAD97E886AFB}" srcId="{CDC348E8-0E8D-496A-B288-8B025C01F2B8}" destId="{8C195F06-7B50-4ED6-9F6E-CCC2804B58FC}" srcOrd="2" destOrd="0" parTransId="{68851781-C761-4B9D-A8BA-B40B909C8FB8}" sibTransId="{751B29E4-2E9E-4024-9838-CBFE9891F983}"/>
    <dgm:cxn modelId="{BDEC05CB-ED28-46E2-BC42-0166E8F03947}" type="presOf" srcId="{CDC348E8-0E8D-496A-B288-8B025C01F2B8}" destId="{35F2890A-900D-4AA0-B7A1-88438A8FA085}" srcOrd="0" destOrd="0" presId="urn:microsoft.com/office/officeart/2005/8/layout/vList2"/>
    <dgm:cxn modelId="{4C394F64-9881-4166-AE36-8FC916B17CD8}" srcId="{CDC348E8-0E8D-496A-B288-8B025C01F2B8}" destId="{83041553-4B73-485D-996D-0E6B564FF5BB}" srcOrd="0" destOrd="0" parTransId="{6DE86AAF-3A1D-4FFE-A459-3D5E1C5F448D}" sibTransId="{BD508BD4-0A44-4F39-96FA-15133FB92661}"/>
    <dgm:cxn modelId="{478B090C-1A3B-4A28-AC21-2EEA193649C0}" type="presOf" srcId="{8C195F06-7B50-4ED6-9F6E-CCC2804B58FC}" destId="{CE0B87D8-1641-4183-AFCE-F3DDEFD5B820}" srcOrd="0" destOrd="0" presId="urn:microsoft.com/office/officeart/2005/8/layout/vList2"/>
    <dgm:cxn modelId="{83235D15-FB99-4FBE-9EC6-999C3062106C}" type="presOf" srcId="{C31601EF-D016-43D8-BCB7-8AA860478684}" destId="{E5120456-D9D9-4755-81BB-D946ABE898D8}" srcOrd="0" destOrd="0" presId="urn:microsoft.com/office/officeart/2005/8/layout/vList2"/>
    <dgm:cxn modelId="{59B1B8F8-C1BA-4D50-B544-C2E1D0D87AD3}" type="presOf" srcId="{83041553-4B73-485D-996D-0E6B564FF5BB}" destId="{4B5521EB-D75C-4055-AB2D-7E83DCF089E3}" srcOrd="0" destOrd="0" presId="urn:microsoft.com/office/officeart/2005/8/layout/vList2"/>
    <dgm:cxn modelId="{5D4C2D6F-3DD1-4FEB-A4E8-2AFA38B85CBF}" type="presParOf" srcId="{35F2890A-900D-4AA0-B7A1-88438A8FA085}" destId="{4B5521EB-D75C-4055-AB2D-7E83DCF089E3}" srcOrd="0" destOrd="0" presId="urn:microsoft.com/office/officeart/2005/8/layout/vList2"/>
    <dgm:cxn modelId="{E48FE631-08F8-4681-AC91-CFB87CA484B9}" type="presParOf" srcId="{35F2890A-900D-4AA0-B7A1-88438A8FA085}" destId="{1ED7831C-5B91-40C4-90B2-B343985D86E4}" srcOrd="1" destOrd="0" presId="urn:microsoft.com/office/officeart/2005/8/layout/vList2"/>
    <dgm:cxn modelId="{CA5CABE1-AC8A-4C14-8C58-1566A44B0C1F}" type="presParOf" srcId="{35F2890A-900D-4AA0-B7A1-88438A8FA085}" destId="{E5120456-D9D9-4755-81BB-D946ABE898D8}" srcOrd="2" destOrd="0" presId="urn:microsoft.com/office/officeart/2005/8/layout/vList2"/>
    <dgm:cxn modelId="{DEA2B65A-FB6C-48C7-B063-2743CE9874C8}" type="presParOf" srcId="{35F2890A-900D-4AA0-B7A1-88438A8FA085}" destId="{C7F011C2-BEC0-4F5A-A8C5-363866227EE6}" srcOrd="3" destOrd="0" presId="urn:microsoft.com/office/officeart/2005/8/layout/vList2"/>
    <dgm:cxn modelId="{FF0BBBE0-AD67-431D-95BC-59521D8FAE42}" type="presParOf" srcId="{35F2890A-900D-4AA0-B7A1-88438A8FA085}" destId="{CE0B87D8-1641-4183-AFCE-F3DDEFD5B82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B0D643-4AEE-41FC-9A8A-26521593A4AE}">
      <dsp:nvSpPr>
        <dsp:cNvPr id="0" name=""/>
        <dsp:cNvSpPr/>
      </dsp:nvSpPr>
      <dsp:spPr>
        <a:xfrm>
          <a:off x="0" y="8736"/>
          <a:ext cx="8435280" cy="24265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/>
            <a:t>11 февраля 2020 года ВОЗ  присвоила официальное название новой </a:t>
          </a:r>
          <a:r>
            <a:rPr lang="ru-RU" sz="3400" kern="1200" dirty="0" err="1"/>
            <a:t>коронавирусной</a:t>
          </a:r>
          <a:r>
            <a:rPr lang="ru-RU" sz="3400" kern="1200" dirty="0"/>
            <a:t> инфекции</a:t>
          </a:r>
          <a:r>
            <a:rPr lang="en-US" sz="3400" kern="1200" dirty="0"/>
            <a:t> COVID-19 (Coronavirus </a:t>
          </a:r>
          <a:r>
            <a:rPr lang="en-US" sz="3400" kern="1200" dirty="0" err="1"/>
            <a:t>diseaes</a:t>
          </a:r>
          <a:r>
            <a:rPr lang="en-US" sz="3400" kern="1200" dirty="0"/>
            <a:t> 2019)</a:t>
          </a:r>
          <a:endParaRPr lang="ru-RU" sz="3400" kern="1200" dirty="0"/>
        </a:p>
      </dsp:txBody>
      <dsp:txXfrm>
        <a:off x="118456" y="127192"/>
        <a:ext cx="8198368" cy="2189667"/>
      </dsp:txXfrm>
    </dsp:sp>
    <dsp:sp modelId="{6354B8DE-65F5-4268-885C-2A62C5EBDEE6}">
      <dsp:nvSpPr>
        <dsp:cNvPr id="0" name=""/>
        <dsp:cNvSpPr/>
      </dsp:nvSpPr>
      <dsp:spPr>
        <a:xfrm>
          <a:off x="0" y="2533236"/>
          <a:ext cx="8435280" cy="2426579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11 </a:t>
          </a:r>
          <a:r>
            <a:rPr lang="ru-RU" sz="3400" kern="1200" dirty="0"/>
            <a:t>февраля Международный комитет по таксономии вирусов присвоил официальное название возбудителю инфекции – SARS-CoV-2</a:t>
          </a:r>
        </a:p>
      </dsp:txBody>
      <dsp:txXfrm>
        <a:off x="118456" y="2651692"/>
        <a:ext cx="8198368" cy="21896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5521EB-D75C-4055-AB2D-7E83DCF089E3}">
      <dsp:nvSpPr>
        <dsp:cNvPr id="0" name=""/>
        <dsp:cNvSpPr/>
      </dsp:nvSpPr>
      <dsp:spPr>
        <a:xfrm>
          <a:off x="0" y="98440"/>
          <a:ext cx="8229600" cy="171551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До 2002 года коронавирусы рассматривались в качестве агентов, вызывающих нетяжелые заболевания верхних дыхательных путей (с крайне редкими летальными исходами).</a:t>
          </a:r>
          <a:endParaRPr lang="ru-RU" sz="2000" kern="1200" dirty="0"/>
        </a:p>
      </dsp:txBody>
      <dsp:txXfrm>
        <a:off x="83744" y="182184"/>
        <a:ext cx="8062112" cy="1548024"/>
      </dsp:txXfrm>
    </dsp:sp>
    <dsp:sp modelId="{E5120456-D9D9-4755-81BB-D946ABE898D8}">
      <dsp:nvSpPr>
        <dsp:cNvPr id="0" name=""/>
        <dsp:cNvSpPr/>
      </dsp:nvSpPr>
      <dsp:spPr>
        <a:xfrm>
          <a:off x="0" y="1871552"/>
          <a:ext cx="8229600" cy="171551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В конце 2002 года появился коронавирус (SARS-</a:t>
          </a:r>
          <a:r>
            <a:rPr lang="ru-RU" sz="2000" kern="1200" dirty="0" err="1"/>
            <a:t>CoV</a:t>
          </a:r>
          <a:r>
            <a:rPr lang="ru-RU" sz="2000" kern="1200" dirty="0"/>
            <a:t>), возбудитель атипичной пневмонии, который вызывал ТОРС у людей. Всего за период эпидемии в 37 странах по миру зарегистрировано более 8000 случаев, из них 774 со смертельным исходом. С 2004 года новых случаев атипичной пневмонии, вызванной </a:t>
          </a:r>
          <a:r>
            <a:rPr lang="ru-RU" sz="2000" kern="1200" dirty="0" err="1"/>
            <a:t>SARSCoV</a:t>
          </a:r>
          <a:r>
            <a:rPr lang="ru-RU" sz="2000" kern="1200" dirty="0"/>
            <a:t>, не зарегистрировано.</a:t>
          </a:r>
        </a:p>
      </dsp:txBody>
      <dsp:txXfrm>
        <a:off x="83744" y="1955296"/>
        <a:ext cx="8062112" cy="1548024"/>
      </dsp:txXfrm>
    </dsp:sp>
    <dsp:sp modelId="{CE0B87D8-1641-4183-AFCE-F3DDEFD5B820}">
      <dsp:nvSpPr>
        <dsp:cNvPr id="0" name=""/>
        <dsp:cNvSpPr/>
      </dsp:nvSpPr>
      <dsp:spPr>
        <a:xfrm>
          <a:off x="0" y="3644665"/>
          <a:ext cx="8229600" cy="171551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В 2012 году мир столкнулся с новым коронавирусом MERS (MERS- </a:t>
          </a:r>
          <a:r>
            <a:rPr lang="ru-RU" sz="2000" kern="1200" dirty="0" err="1"/>
            <a:t>CoV</a:t>
          </a:r>
          <a:r>
            <a:rPr lang="ru-RU" sz="2000" kern="1200" dirty="0"/>
            <a:t>), возбудителем ближневосточного респираторного синдрома. С 2012 по 31 января 2020 г. зарегистрировано 2519 случаев </a:t>
          </a:r>
          <a:r>
            <a:rPr lang="ru-RU" sz="2000" kern="1200" dirty="0" err="1"/>
            <a:t>коронавирусной</a:t>
          </a:r>
          <a:r>
            <a:rPr lang="ru-RU" sz="2000" kern="1200" dirty="0"/>
            <a:t> инфекции, вызванной вирусом MERS-</a:t>
          </a:r>
          <a:r>
            <a:rPr lang="ru-RU" sz="2000" kern="1200" dirty="0" err="1"/>
            <a:t>CoV</a:t>
          </a:r>
          <a:r>
            <a:rPr lang="ru-RU" sz="2000" kern="1200" dirty="0"/>
            <a:t>, из которых 866 закончились летальным исходом.</a:t>
          </a:r>
        </a:p>
      </dsp:txBody>
      <dsp:txXfrm>
        <a:off x="83744" y="3728409"/>
        <a:ext cx="8062112" cy="15480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98FEE-C80D-4274-9F79-26DB1E617BFF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CDA2C2-331D-456C-8BF5-AD839BAFD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14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CDA2C2-331D-456C-8BF5-AD839BAFD74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644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CDA2C2-331D-456C-8BF5-AD839BAFD74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304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CDA2C2-331D-456C-8BF5-AD839BAFD74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611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CDA2C2-331D-456C-8BF5-AD839BAFD74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04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53F-77B6-4EE4-B5FC-2300DBD3B3F1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62C3-68B4-4674-8C61-5C1AB0C68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53F-77B6-4EE4-B5FC-2300DBD3B3F1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62C3-68B4-4674-8C61-5C1AB0C68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53F-77B6-4EE4-B5FC-2300DBD3B3F1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62C3-68B4-4674-8C61-5C1AB0C68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53F-77B6-4EE4-B5FC-2300DBD3B3F1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62C3-68B4-4674-8C61-5C1AB0C68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53F-77B6-4EE4-B5FC-2300DBD3B3F1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62C3-68B4-4674-8C61-5C1AB0C68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53F-77B6-4EE4-B5FC-2300DBD3B3F1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62C3-68B4-4674-8C61-5C1AB0C68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53F-77B6-4EE4-B5FC-2300DBD3B3F1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62C3-68B4-4674-8C61-5C1AB0C68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53F-77B6-4EE4-B5FC-2300DBD3B3F1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62C3-68B4-4674-8C61-5C1AB0C68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53F-77B6-4EE4-B5FC-2300DBD3B3F1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62C3-68B4-4674-8C61-5C1AB0C68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53F-77B6-4EE4-B5FC-2300DBD3B3F1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62C3-68B4-4674-8C61-5C1AB0C68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53F-77B6-4EE4-B5FC-2300DBD3B3F1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62C3-68B4-4674-8C61-5C1AB0C68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6553F-77B6-4EE4-B5FC-2300DBD3B3F1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262C3-68B4-4674-8C61-5C1AB0C68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2705"/>
            <a:ext cx="7772400" cy="2016223"/>
          </a:xfrm>
        </p:spPr>
        <p:txBody>
          <a:bodyPr>
            <a:noAutofit/>
          </a:bodyPr>
          <a:lstStyle/>
          <a:p>
            <a:r>
              <a:rPr lang="ru-RU" sz="7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Корона вирусная инфекция </a:t>
            </a:r>
            <a:br>
              <a:rPr lang="ru-RU" sz="7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7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(COVID-19)</a:t>
            </a:r>
            <a:endParaRPr lang="ru-RU" sz="7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05400"/>
            <a:ext cx="6400800" cy="1752600"/>
          </a:xfrm>
        </p:spPr>
        <p:txBody>
          <a:bodyPr>
            <a:noAutofit/>
          </a:bodyPr>
          <a:lstStyle/>
          <a:p>
            <a:endParaRPr lang="ru-RU" sz="2800" b="1" dirty="0">
              <a:solidFill>
                <a:srgbClr val="002060"/>
              </a:solidFill>
            </a:endParaRPr>
          </a:p>
          <a:p>
            <a:r>
              <a:rPr lang="ru-RU" sz="2400" b="1" i="1" dirty="0" smtClean="0">
                <a:solidFill>
                  <a:schemeClr val="tx1"/>
                </a:solidFill>
              </a:rPr>
              <a:t>Бондаренко </a:t>
            </a:r>
            <a:r>
              <a:rPr lang="ru-RU" sz="2400" b="1" i="1" dirty="0">
                <a:solidFill>
                  <a:schemeClr val="tx1"/>
                </a:solidFill>
              </a:rPr>
              <a:t>О.Д., главный областной специалист </a:t>
            </a:r>
            <a:r>
              <a:rPr lang="ru-RU" sz="2400" b="1" i="1" dirty="0" smtClean="0">
                <a:solidFill>
                  <a:schemeClr val="tx1"/>
                </a:solidFill>
              </a:rPr>
              <a:t>ДОЗН по </a:t>
            </a:r>
            <a:r>
              <a:rPr lang="ru-RU" sz="2400" b="1" i="1" dirty="0">
                <a:solidFill>
                  <a:schemeClr val="tx1"/>
                </a:solidFill>
              </a:rPr>
              <a:t>инфекционным болезням у </a:t>
            </a:r>
            <a:r>
              <a:rPr lang="ru-RU" sz="2400" b="1" i="1" dirty="0" smtClean="0">
                <a:solidFill>
                  <a:schemeClr val="tx1"/>
                </a:solidFill>
              </a:rPr>
              <a:t>детей </a:t>
            </a:r>
            <a:endParaRPr lang="ru-RU" sz="24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1AAC539-5229-460B-AEBC-A83589D7CC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-9108"/>
            <a:ext cx="4038600" cy="28003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50904" cy="178621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Особенности </a:t>
            </a:r>
            <a:r>
              <a:rPr lang="en-US" b="1" dirty="0">
                <a:solidFill>
                  <a:srgbClr val="C00000"/>
                </a:solidFill>
              </a:rPr>
              <a:t>COVID-19 </a:t>
            </a:r>
            <a:r>
              <a:rPr lang="ru-RU" b="1" dirty="0">
                <a:solidFill>
                  <a:srgbClr val="C00000"/>
                </a:solidFill>
              </a:rPr>
              <a:t>и ее медицинская и социальная значимость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760" y="2636913"/>
            <a:ext cx="8280920" cy="432048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/>
              <a:t> Средний возраст пациентов в КНР составляет 51 год, 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Наиболее тяжелые формы развивались у пациентов пожилого возраста (60 и более лет), 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среди больных отмечены частые сопутствующие заболевания: сахарный диабет (20%), артериальная гипертензия (15%) и другие </a:t>
            </a:r>
            <a:r>
              <a:rPr lang="ru-RU" dirty="0" err="1"/>
              <a:t>сердечно-сосудистые</a:t>
            </a:r>
            <a:r>
              <a:rPr lang="ru-RU" dirty="0"/>
              <a:t> заболевания (15%). 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9115ECAB-ED67-42E2-A802-F490EEA5F09D}"/>
              </a:ext>
            </a:extLst>
          </p:cNvPr>
          <p:cNvSpPr/>
          <p:nvPr/>
        </p:nvSpPr>
        <p:spPr>
          <a:xfrm>
            <a:off x="0" y="0"/>
            <a:ext cx="251520" cy="6858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417" y="351523"/>
            <a:ext cx="5073966" cy="198879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Особенности </a:t>
            </a:r>
            <a:r>
              <a:rPr lang="en-US" b="1" dirty="0">
                <a:solidFill>
                  <a:srgbClr val="C00000"/>
                </a:solidFill>
              </a:rPr>
              <a:t>COVID-19 </a:t>
            </a:r>
            <a:r>
              <a:rPr lang="ru-RU" b="1" dirty="0">
                <a:solidFill>
                  <a:srgbClr val="C00000"/>
                </a:solidFill>
              </a:rPr>
              <a:t>и ее медицинская и социальная значимость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9691" y="2798737"/>
            <a:ext cx="8424936" cy="3705275"/>
          </a:xfrm>
        </p:spPr>
        <p:txBody>
          <a:bodyPr>
            <a:normAutofit/>
          </a:bodyPr>
          <a:lstStyle/>
          <a:p>
            <a:r>
              <a:rPr lang="ru-RU" dirty="0"/>
              <a:t>25% процентов подтвержденных случаев заболевания, зарегистрированных в КНР, были классифицированы органами  как тяжелые</a:t>
            </a:r>
          </a:p>
          <a:p>
            <a:r>
              <a:rPr lang="ru-RU" dirty="0"/>
              <a:t>5%  больных пребывали в критическом состоянии </a:t>
            </a:r>
          </a:p>
          <a:p>
            <a:r>
              <a:rPr lang="ru-RU" dirty="0"/>
              <a:t>4% умерло.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9B7498C8-8BD6-449D-92A6-5C5991EBA698}"/>
              </a:ext>
            </a:extLst>
          </p:cNvPr>
          <p:cNvSpPr/>
          <p:nvPr/>
        </p:nvSpPr>
        <p:spPr>
          <a:xfrm>
            <a:off x="0" y="0"/>
            <a:ext cx="251520" cy="6858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E34AF910-25A2-46E2-9BAD-44FF60601C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83" y="161174"/>
            <a:ext cx="3362461" cy="24585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84584" y="404055"/>
            <a:ext cx="5482952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Специфическая диагностика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3780" y="2363149"/>
            <a:ext cx="8304683" cy="452596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Метод:  ПЦР</a:t>
            </a:r>
          </a:p>
          <a:p>
            <a:r>
              <a:rPr lang="ru-RU" dirty="0"/>
              <a:t>Биологический материал: </a:t>
            </a:r>
            <a:r>
              <a:rPr lang="ru-RU" b="1" u="sng" dirty="0"/>
              <a:t>мазок из носа, носоглотки и/или ротоглотки</a:t>
            </a:r>
            <a:r>
              <a:rPr lang="ru-RU" dirty="0"/>
              <a:t>, промывные воды бронхов, полученные при </a:t>
            </a:r>
            <a:r>
              <a:rPr lang="ru-RU" dirty="0" err="1"/>
              <a:t>фибробронхоскопии</a:t>
            </a:r>
            <a:r>
              <a:rPr lang="ru-RU" dirty="0"/>
              <a:t> (бронхоальвеолярный </a:t>
            </a:r>
            <a:r>
              <a:rPr lang="ru-RU" dirty="0" err="1"/>
              <a:t>лаваж</a:t>
            </a:r>
            <a:r>
              <a:rPr lang="ru-RU" dirty="0"/>
              <a:t>), (эндо)трахеальный, </a:t>
            </a:r>
            <a:r>
              <a:rPr lang="ru-RU" dirty="0" err="1"/>
              <a:t>назофарингеальный</a:t>
            </a:r>
            <a:r>
              <a:rPr lang="ru-RU" dirty="0"/>
              <a:t> аспират, мокрота, </a:t>
            </a:r>
            <a:r>
              <a:rPr lang="ru-RU" dirty="0" err="1"/>
              <a:t>биопсийный</a:t>
            </a:r>
            <a:r>
              <a:rPr lang="ru-RU" dirty="0"/>
              <a:t> или </a:t>
            </a:r>
            <a:r>
              <a:rPr lang="ru-RU" dirty="0" err="1"/>
              <a:t>аутопсийный</a:t>
            </a:r>
            <a:r>
              <a:rPr lang="ru-RU" dirty="0"/>
              <a:t> материал легких, </a:t>
            </a:r>
            <a:r>
              <a:rPr lang="ru-RU" b="1" u="sng" dirty="0"/>
              <a:t>цельная кровь</a:t>
            </a:r>
            <a:r>
              <a:rPr lang="ru-RU" dirty="0"/>
              <a:t>, сыворотка, </a:t>
            </a:r>
            <a:r>
              <a:rPr lang="ru-RU" b="1" u="sng" dirty="0"/>
              <a:t>моча</a:t>
            </a:r>
            <a:r>
              <a:rPr lang="ru-RU" dirty="0"/>
              <a:t>. 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58315537-D572-4434-9A39-BB244538486C}"/>
              </a:ext>
            </a:extLst>
          </p:cNvPr>
          <p:cNvSpPr/>
          <p:nvPr/>
        </p:nvSpPr>
        <p:spPr>
          <a:xfrm>
            <a:off x="0" y="0"/>
            <a:ext cx="251520" cy="6858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9C51CB0-C935-46D5-B1A2-9DA8922C5C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88640"/>
            <a:ext cx="4716016" cy="247590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057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C00000"/>
                </a:solidFill>
              </a:rPr>
              <a:t>Мероприятия в отношения источника инфекции: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3470" y="4293096"/>
            <a:ext cx="9721080" cy="4525963"/>
          </a:xfrm>
        </p:spPr>
        <p:txBody>
          <a:bodyPr/>
          <a:lstStyle/>
          <a:p>
            <a:endParaRPr lang="ru-RU" dirty="0"/>
          </a:p>
          <a:p>
            <a:r>
              <a:rPr lang="ru-RU" dirty="0"/>
              <a:t>изоляция больных в </a:t>
            </a:r>
            <a:r>
              <a:rPr lang="ru-RU" dirty="0" err="1"/>
              <a:t>боксированные</a:t>
            </a:r>
            <a:r>
              <a:rPr lang="ru-RU" dirty="0"/>
              <a:t> помещения/палаты инфекционного стационара; </a:t>
            </a:r>
          </a:p>
          <a:p>
            <a:r>
              <a:rPr lang="ru-RU" dirty="0"/>
              <a:t>назначение </a:t>
            </a:r>
            <a:r>
              <a:rPr lang="ru-RU" dirty="0" err="1"/>
              <a:t>этиотропной</a:t>
            </a:r>
            <a:r>
              <a:rPr lang="ru-RU" dirty="0"/>
              <a:t> терапии. 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F35EED2F-F48F-4E0A-9FED-04E70C99D822}"/>
              </a:ext>
            </a:extLst>
          </p:cNvPr>
          <p:cNvSpPr/>
          <p:nvPr/>
        </p:nvSpPr>
        <p:spPr>
          <a:xfrm>
            <a:off x="0" y="0"/>
            <a:ext cx="251520" cy="6858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E831DDCE-08B4-4A4B-BC1D-F6B3FB6CA2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340768"/>
            <a:ext cx="5778795" cy="337096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60" y="710952"/>
            <a:ext cx="4762872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Мероприятия, направленные на механизм передачи возбудителя инфекции: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BACB093-1C51-469E-B878-9927DB052E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428" y="4177650"/>
            <a:ext cx="2455367" cy="2448321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760" y="2564904"/>
            <a:ext cx="7614592" cy="4525963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/>
              <a:t> соблюдение правил личной гигиены (мыть руки с мылом, использовать одноразовые салфетки при чихании и кашле, прикасаться к лицу только чистыми салфетками или вымытыми руками); 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использование одноразовых медицинских масок, которые должны сменяться каждые 2 часа;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использование СИЗ для медработников; 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проведение дезинфекционных мероприятий; 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утилизация медицинских отходов класса В;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транспортировка больных специальным транспортом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3A26C918-0330-421C-BBB4-216A8F65B4B2}"/>
              </a:ext>
            </a:extLst>
          </p:cNvPr>
          <p:cNvSpPr/>
          <p:nvPr/>
        </p:nvSpPr>
        <p:spPr>
          <a:xfrm>
            <a:off x="0" y="0"/>
            <a:ext cx="251520" cy="6858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D94D757-3239-4CFF-84A1-457E9AF1B5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592" y="234221"/>
            <a:ext cx="3924048" cy="220727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Мероприятия, направленные на восприимчивый контингент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AutoNum type="arabicParenR"/>
            </a:pPr>
            <a:r>
              <a:rPr lang="ru-RU" dirty="0" err="1"/>
              <a:t>Элиминационная</a:t>
            </a:r>
            <a:r>
              <a:rPr lang="ru-RU" dirty="0"/>
              <a:t> терапия, представляющая собой орошение слизистой оболочки полости носа изотоническим раствором хлорида натрия, обеспечивает снижение числа как вирусных, так бактериальных возбудителей инфекционных заболеваний. </a:t>
            </a:r>
          </a:p>
          <a:p>
            <a:pPr marL="514350" indent="-514350">
              <a:buAutoNum type="arabicParenR"/>
            </a:pPr>
            <a:r>
              <a:rPr lang="ru-RU" dirty="0"/>
              <a:t> Использование лекарственных средств для местного применения, обладающих барьерными функциями.</a:t>
            </a:r>
          </a:p>
          <a:p>
            <a:pPr marL="514350" indent="-514350">
              <a:buAutoNum type="arabicParenR"/>
            </a:pPr>
            <a:r>
              <a:rPr lang="ru-RU" dirty="0"/>
              <a:t>  Своевременное обращение в медицинские организации в случае появления симптомов острой респираторной инфекции является одним из ключевых факторов профилактики осложнений. 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55BF72EE-77EB-4BE1-920B-B45D8FF9684F}"/>
              </a:ext>
            </a:extLst>
          </p:cNvPr>
          <p:cNvSpPr/>
          <p:nvPr/>
        </p:nvSpPr>
        <p:spPr>
          <a:xfrm>
            <a:off x="0" y="0"/>
            <a:ext cx="251520" cy="6858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Дополнительные меры безопасности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1. Российским гражданам при планировании зарубежных поездок необходимо уточнять эпидемиологическую ситуацию. 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2. При посещении стран, где регистрируются случаи инфекции, вызванной SARS-CoV-2, необходимо соблюдать меры предосторожности: 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2.1 не посещать рынки, где продаются животные, морепродукты; 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2.2 употреблять только термически обработанную пищу 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бутилированную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воду; 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2.3не посещать зоопарки, культурно-массовые мероприятия с привлечением животных; 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2.4 использовать средства защиты органов дыхания (маски); 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2.5 мыть руки после посещения мест массового скопления людей и перед приемом пищи; 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2.6  при первых признаках заболевания обращаться за медицинской помощью в медицинские организации, не допускать самолечения; 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2.7 при обращении за медицинской помощью на территории России 40 информировать медицинский персонал о времени и месте пребывания.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44A0DF6A-6CBD-448A-A6EE-26E8ED2CF17A}"/>
              </a:ext>
            </a:extLst>
          </p:cNvPr>
          <p:cNvSpPr/>
          <p:nvPr/>
        </p:nvSpPr>
        <p:spPr>
          <a:xfrm>
            <a:off x="0" y="0"/>
            <a:ext cx="251520" cy="6858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dirty="0"/>
              <a:t>                </a:t>
            </a:r>
          </a:p>
          <a:p>
            <a:pPr algn="ctr">
              <a:buNone/>
            </a:pPr>
            <a:r>
              <a:rPr lang="ru-RU" sz="8000" b="1" dirty="0">
                <a:solidFill>
                  <a:srgbClr val="C00000"/>
                </a:solidFill>
              </a:rPr>
              <a:t>Спасибо </a:t>
            </a:r>
          </a:p>
          <a:p>
            <a:pPr algn="ctr">
              <a:buNone/>
            </a:pPr>
            <a:r>
              <a:rPr lang="ru-RU" sz="8000" b="1" dirty="0">
                <a:solidFill>
                  <a:srgbClr val="C00000"/>
                </a:solidFill>
              </a:rPr>
              <a:t>за внимание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46782"/>
            <a:ext cx="8229600" cy="1143000"/>
          </a:xfrm>
        </p:spPr>
        <p:txBody>
          <a:bodyPr/>
          <a:lstStyle/>
          <a:p>
            <a:r>
              <a:rPr lang="ru-RU" b="1" i="1" dirty="0">
                <a:solidFill>
                  <a:srgbClr val="FF0000"/>
                </a:solidFill>
              </a:rPr>
              <a:t>История вопроса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86D02B1F-2D72-4DBE-9C9C-583CBF19BA1F}"/>
              </a:ext>
            </a:extLst>
          </p:cNvPr>
          <p:cNvSpPr/>
          <p:nvPr/>
        </p:nvSpPr>
        <p:spPr>
          <a:xfrm>
            <a:off x="0" y="0"/>
            <a:ext cx="251520" cy="6858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40ED290-9A2E-4515-985E-D55E7872A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11" y="793830"/>
            <a:ext cx="8658333" cy="60641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B7CE1B4-149E-4E67-8C2B-9984FA855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FF0000"/>
                </a:solidFill>
              </a:rPr>
              <a:t>История вопроса</a:t>
            </a:r>
            <a:endParaRPr lang="ru-RU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AFDB0746-6884-481B-88EB-6FBA03851EDB}"/>
              </a:ext>
            </a:extLst>
          </p:cNvPr>
          <p:cNvSpPr/>
          <p:nvPr/>
        </p:nvSpPr>
        <p:spPr>
          <a:xfrm>
            <a:off x="0" y="0"/>
            <a:ext cx="251520" cy="6858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Схема 5">
            <a:extLst>
              <a:ext uri="{FF2B5EF4-FFF2-40B4-BE49-F238E27FC236}">
                <a16:creationId xmlns="" xmlns:a16="http://schemas.microsoft.com/office/drawing/2014/main" id="{E6A17DCE-EB50-4435-9763-DB654EAFE0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7653396"/>
              </p:ext>
            </p:extLst>
          </p:nvPr>
        </p:nvGraphicFramePr>
        <p:xfrm>
          <a:off x="457200" y="1268760"/>
          <a:ext cx="843528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8726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308" y="4917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Предшествующие события 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34FC4972-11A4-47FF-9C41-BBD93C3958D9}"/>
              </a:ext>
            </a:extLst>
          </p:cNvPr>
          <p:cNvSpPr/>
          <p:nvPr/>
        </p:nvSpPr>
        <p:spPr>
          <a:xfrm>
            <a:off x="0" y="0"/>
            <a:ext cx="251520" cy="6858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Схема 4">
            <a:extLst>
              <a:ext uri="{FF2B5EF4-FFF2-40B4-BE49-F238E27FC236}">
                <a16:creationId xmlns="" xmlns:a16="http://schemas.microsoft.com/office/drawing/2014/main" id="{FD1DD654-95EB-4EA7-ADE4-F52A8A1401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5786906"/>
              </p:ext>
            </p:extLst>
          </p:nvPr>
        </p:nvGraphicFramePr>
        <p:xfrm>
          <a:off x="611560" y="1124744"/>
          <a:ext cx="8229600" cy="5458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D905ABC-1FCF-4DAD-B66F-1799A43AC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4" y="0"/>
            <a:ext cx="4952677" cy="31634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4122" y="274638"/>
            <a:ext cx="4952677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Пути передачи  </a:t>
            </a:r>
            <a:r>
              <a:rPr lang="en-US" b="1" dirty="0">
                <a:solidFill>
                  <a:srgbClr val="FF0000"/>
                </a:solidFill>
              </a:rPr>
              <a:t>COVID-19</a:t>
            </a:r>
            <a:r>
              <a:rPr lang="ru-RU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924944"/>
            <a:ext cx="8229600" cy="4525963"/>
          </a:xfrm>
        </p:spPr>
        <p:txBody>
          <a:bodyPr/>
          <a:lstStyle/>
          <a:p>
            <a:r>
              <a:rPr lang="ru-RU" dirty="0"/>
              <a:t>воздушно-капельный(при кашле, чихании, разговоре), </a:t>
            </a:r>
            <a:endParaRPr lang="en-US" dirty="0"/>
          </a:p>
          <a:p>
            <a:r>
              <a:rPr lang="ru-RU" dirty="0"/>
              <a:t>воздушно-пылевой</a:t>
            </a:r>
            <a:endParaRPr lang="en-US" dirty="0"/>
          </a:p>
          <a:p>
            <a:r>
              <a:rPr lang="ru-RU" dirty="0"/>
              <a:t>контактный  </a:t>
            </a:r>
            <a:endParaRPr lang="en-US" dirty="0"/>
          </a:p>
          <a:p>
            <a:pPr>
              <a:buNone/>
            </a:pPr>
            <a:r>
              <a:rPr lang="ru-RU" dirty="0"/>
              <a:t>    </a:t>
            </a:r>
            <a:r>
              <a:rPr lang="ru-RU" b="1" i="1" dirty="0">
                <a:solidFill>
                  <a:srgbClr val="002060"/>
                </a:solidFill>
              </a:rPr>
              <a:t>Факторами передачи являются воздух, пищевые продукты и предметы обихода, зараженные  SARS-CoV-2.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20CAE46B-9667-49F6-9F3B-5EA4B0B1F443}"/>
              </a:ext>
            </a:extLst>
          </p:cNvPr>
          <p:cNvSpPr/>
          <p:nvPr/>
        </p:nvSpPr>
        <p:spPr>
          <a:xfrm>
            <a:off x="0" y="0"/>
            <a:ext cx="251520" cy="6858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70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>
                <a:solidFill>
                  <a:srgbClr val="C00000"/>
                </a:solidFill>
              </a:rPr>
              <a:t>Клинические проявления болезни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9797DEF6-F01E-4FFD-B65C-B1AF7A397AA4}"/>
              </a:ext>
            </a:extLst>
          </p:cNvPr>
          <p:cNvSpPr/>
          <p:nvPr/>
        </p:nvSpPr>
        <p:spPr>
          <a:xfrm>
            <a:off x="0" y="0"/>
            <a:ext cx="251520" cy="6858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DF4708C6-5417-4E75-8E35-803FF58B5C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41" y="2081142"/>
            <a:ext cx="8122354" cy="384826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C2BD9C39-E73B-469A-93B2-DA58174987C7}"/>
              </a:ext>
            </a:extLst>
          </p:cNvPr>
          <p:cNvSpPr/>
          <p:nvPr/>
        </p:nvSpPr>
        <p:spPr>
          <a:xfrm>
            <a:off x="1635296" y="928597"/>
            <a:ext cx="59184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</a:rPr>
              <a:t>Инкубационный период : от 2 до 14 суток.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32947"/>
            <a:ext cx="648072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Подозрительный на </a:t>
            </a:r>
            <a:r>
              <a:rPr lang="en-US" b="1" dirty="0">
                <a:solidFill>
                  <a:srgbClr val="C00000"/>
                </a:solidFill>
              </a:rPr>
              <a:t>COVID-19 </a:t>
            </a:r>
            <a:r>
              <a:rPr lang="ru-RU" b="1" dirty="0">
                <a:solidFill>
                  <a:srgbClr val="C00000"/>
                </a:solidFill>
              </a:rPr>
              <a:t>случай: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3D330F6-9EB3-48AC-B1F4-163C427F93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633" y="0"/>
            <a:ext cx="2455367" cy="2448321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1232"/>
            <a:ext cx="8229600" cy="45259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клинические проявлений острой респираторной инфекции, бронхита, пневмонии;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посещение за 14 дней до появления симптомов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эпидемиологически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неблагополучных по COVID-19 стран и регионов (главным образом КНР, Италия, Южная Корея, Иран);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наличие тесных контактов за последние 14 дней с лицами, находящимися под наблюдением по инфекции, вызванной новым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коронавирусом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SARS-CoV-2, которые в последующем заболели;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наличие тесных контактов за последние 14 дней с лицами, у которых лабораторно подтвержден диагноз COVID-19. 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BB163348-57C3-4EB4-B2C7-299CD76B46D2}"/>
              </a:ext>
            </a:extLst>
          </p:cNvPr>
          <p:cNvSpPr/>
          <p:nvPr/>
        </p:nvSpPr>
        <p:spPr>
          <a:xfrm>
            <a:off x="0" y="0"/>
            <a:ext cx="251520" cy="6858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>
                <a:solidFill>
                  <a:srgbClr val="C00000"/>
                </a:solidFill>
              </a:rPr>
              <a:t>Вероятный случай </a:t>
            </a:r>
            <a:r>
              <a:rPr lang="en-US" sz="4800" b="1" i="1" dirty="0">
                <a:solidFill>
                  <a:srgbClr val="C00000"/>
                </a:solidFill>
              </a:rPr>
              <a:t>COVID-19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A2E55EA-F62D-4169-B8F1-FEEF93F41C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275" y="2464292"/>
            <a:ext cx="1402915" cy="139888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663508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/>
              <a:t>    наличие клинических проявлений тяжелой пневмонии, ОРДС, сепсиса в сочетании с данными эпидемиологического анамнеза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304BFB03-8634-47EF-8C73-C40A16EE73E9}"/>
              </a:ext>
            </a:extLst>
          </p:cNvPr>
          <p:cNvSpPr/>
          <p:nvPr/>
        </p:nvSpPr>
        <p:spPr>
          <a:xfrm>
            <a:off x="0" y="0"/>
            <a:ext cx="251520" cy="6858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6FBE875-E144-4DAE-81AA-9380BAA761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591" y="4135041"/>
            <a:ext cx="2455367" cy="244832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Подтвержденный случай </a:t>
            </a:r>
            <a:r>
              <a:rPr lang="en-US" b="1" i="1" dirty="0">
                <a:solidFill>
                  <a:srgbClr val="C00000"/>
                </a:solidFill>
              </a:rPr>
              <a:t>COVID-19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4906888" cy="5141167"/>
          </a:xfrm>
        </p:spPr>
        <p:txBody>
          <a:bodyPr>
            <a:normAutofit/>
          </a:bodyPr>
          <a:lstStyle/>
          <a:p>
            <a:r>
              <a:rPr lang="ru-RU" dirty="0"/>
              <a:t>Положительный результат лабораторного исследования на наличие РНК SARS-CoV-2 методом </a:t>
            </a:r>
            <a:r>
              <a:rPr lang="ru-RU" dirty="0" err="1"/>
              <a:t>полимеразной</a:t>
            </a:r>
            <a:r>
              <a:rPr lang="ru-RU" dirty="0"/>
              <a:t> цепной реакции (ПЦР) вне зависимости от клинических проявлений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D1D3480D-1D2C-4311-9FD5-9DF13A90DFA8}"/>
              </a:ext>
            </a:extLst>
          </p:cNvPr>
          <p:cNvSpPr/>
          <p:nvPr/>
        </p:nvSpPr>
        <p:spPr>
          <a:xfrm>
            <a:off x="0" y="0"/>
            <a:ext cx="251520" cy="6858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4B83B31-D6B3-44FD-95AB-84D04970D1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723" y="1700808"/>
            <a:ext cx="4287610" cy="39604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5885326</TotalTime>
  <Words>763</Words>
  <Application>Microsoft Office PowerPoint</Application>
  <PresentationFormat>Экран (4:3)</PresentationFormat>
  <Paragraphs>70</Paragraphs>
  <Slides>17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Корона вирусная инфекция  (COVID-19)</vt:lpstr>
      <vt:lpstr>История вопроса</vt:lpstr>
      <vt:lpstr>История вопроса</vt:lpstr>
      <vt:lpstr>Предшествующие события </vt:lpstr>
      <vt:lpstr>Пути передачи  COVID-19 </vt:lpstr>
      <vt:lpstr>Клинические проявления болезни</vt:lpstr>
      <vt:lpstr>Подозрительный на COVID-19 случай: </vt:lpstr>
      <vt:lpstr>Вероятный случай COVID-19</vt:lpstr>
      <vt:lpstr>Подтвержденный случай COVID-19</vt:lpstr>
      <vt:lpstr>Особенности COVID-19 и ее медицинская и социальная значимость</vt:lpstr>
      <vt:lpstr>Особенности COVID-19 и ее медицинская и социальная значимость</vt:lpstr>
      <vt:lpstr>Специфическая диагностика </vt:lpstr>
      <vt:lpstr>Мероприятия в отношения источника инфекции:</vt:lpstr>
      <vt:lpstr>Мероприятия, направленные на механизм передачи возбудителя инфекции: </vt:lpstr>
      <vt:lpstr>Мероприятия, направленные на восприимчивый контингент</vt:lpstr>
      <vt:lpstr>Дополнительные меры безопасности</vt:lpstr>
      <vt:lpstr>Презентация PowerPoint</vt:lpstr>
    </vt:vector>
  </TitlesOfParts>
  <Company>Krokoz™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Коронавирусная инфекция  м (2019-nCoV)</dc:title>
  <dc:creator>Дарья</dc:creator>
  <cp:lastModifiedBy>GELIOS</cp:lastModifiedBy>
  <cp:revision>38</cp:revision>
  <dcterms:created xsi:type="dcterms:W3CDTF">2020-01-30T16:31:57Z</dcterms:created>
  <dcterms:modified xsi:type="dcterms:W3CDTF">2020-03-17T05:04:49Z</dcterms:modified>
</cp:coreProperties>
</file>